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Medium"/>
      <p:regular r:id="rId28"/>
      <p:bold r:id="rId29"/>
      <p:italic r:id="rId30"/>
      <p:boldItalic r:id="rId31"/>
    </p:embeddedFont>
    <p:embeddedFont>
      <p:font typeface="Roboto"/>
      <p:regular r:id="rId32"/>
      <p:bold r:id="rId33"/>
      <p:italic r:id="rId34"/>
      <p:boldItalic r:id="rId35"/>
    </p:embeddedFont>
    <p:embeddedFont>
      <p:font typeface="Poppins"/>
      <p:regular r:id="rId36"/>
      <p:bold r:id="rId37"/>
      <p:italic r:id="rId38"/>
      <p:boldItalic r:id="rId39"/>
    </p:embeddedFont>
    <p:embeddedFont>
      <p:font typeface="Robo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EK4JvRj9jti9fwiYz5wJYhH7N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20" Type="http://schemas.openxmlformats.org/officeDocument/2006/relationships/slide" Target="slides/slide16.xml"/><Relationship Id="rId42" Type="http://schemas.openxmlformats.org/officeDocument/2006/relationships/font" Target="fonts/RobotoLight-italic.fntdata"/><Relationship Id="rId41" Type="http://schemas.openxmlformats.org/officeDocument/2006/relationships/font" Target="fonts/RobotoLight-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RobotoLight-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Mediu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Poppins-bold.fntdata"/><Relationship Id="rId14" Type="http://schemas.openxmlformats.org/officeDocument/2006/relationships/slide" Target="slides/slide10.xml"/><Relationship Id="rId36" Type="http://schemas.openxmlformats.org/officeDocument/2006/relationships/font" Target="fonts/Poppins-regular.fntdata"/><Relationship Id="rId17" Type="http://schemas.openxmlformats.org/officeDocument/2006/relationships/slide" Target="slides/slide13.xml"/><Relationship Id="rId39" Type="http://schemas.openxmlformats.org/officeDocument/2006/relationships/font" Target="fonts/Poppins-boldItalic.fntdata"/><Relationship Id="rId16" Type="http://schemas.openxmlformats.org/officeDocument/2006/relationships/slide" Target="slides/slide12.xml"/><Relationship Id="rId38" Type="http://schemas.openxmlformats.org/officeDocument/2006/relationships/font" Target="fonts/Poppi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22d277ab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g322d277ab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197b15442_0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28" name="Google Shape;228;g32197b15442_0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pt-PT"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229" name="Google Shape;229;g32197b15442_0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2197b15442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31" name="Google Shape;231;g32197b15442_0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232" name="Google Shape;232;g32197b15442_0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pt-PT"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197b15442_0_5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69" name="Google Shape;69;g32197b15442_0_5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pt-PT" sz="1200" u="none" cap="none" strike="noStrike">
                <a:solidFill>
                  <a:schemeClr val="dk1"/>
                </a:solidFill>
                <a:latin typeface="Calibri"/>
                <a:ea typeface="Calibri"/>
                <a:cs typeface="Calibri"/>
                <a:sym typeface="Calibri"/>
              </a:rPr>
              <a:t>1.7.2013</a:t>
            </a:r>
            <a:endParaRPr b="0" i="0" sz="1400" u="none" cap="none" strike="noStrike">
              <a:solidFill>
                <a:srgbClr val="000000"/>
              </a:solidFill>
              <a:latin typeface="Arial"/>
              <a:ea typeface="Arial"/>
              <a:cs typeface="Arial"/>
              <a:sym typeface="Arial"/>
            </a:endParaRPr>
          </a:p>
        </p:txBody>
      </p:sp>
      <p:sp>
        <p:nvSpPr>
          <p:cNvPr id="70" name="Google Shape;70;g32197b15442_0_5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32197b15442_0_5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2" name="Google Shape;72;g32197b15442_0_5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73" name="Google Shape;73;g32197b15442_0_5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pt-PT"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22ebde8d6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322ebde8d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aws-experience.com/amer/smb/exclusive-offers/aws-credits" TargetMode="External"/><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311700" y="3153075"/>
            <a:ext cx="8520600" cy="440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PT" sz="1800" u="none" cap="none" strike="noStrike">
                <a:solidFill>
                  <a:srgbClr val="000000"/>
                </a:solidFill>
                <a:latin typeface="Roboto Medium"/>
                <a:ea typeface="Roboto Medium"/>
                <a:cs typeface="Roboto Medium"/>
                <a:sym typeface="Roboto Medium"/>
              </a:rPr>
              <a:t>Data </a:t>
            </a:r>
            <a:r>
              <a:rPr lang="pt-PT" sz="1800">
                <a:latin typeface="Roboto Medium"/>
                <a:ea typeface="Roboto Medium"/>
                <a:cs typeface="Roboto Medium"/>
                <a:sym typeface="Roboto Medium"/>
              </a:rPr>
              <a:t>Analytics Bootcamp</a:t>
            </a:r>
            <a:endParaRPr b="0" i="0" sz="1800" u="none" cap="none" strike="noStrike">
              <a:solidFill>
                <a:srgbClr val="000000"/>
              </a:solidFill>
              <a:latin typeface="Roboto Medium"/>
              <a:ea typeface="Roboto Medium"/>
              <a:cs typeface="Roboto Medium"/>
              <a:sym typeface="Roboto Medium"/>
            </a:endParaRPr>
          </a:p>
        </p:txBody>
      </p:sp>
      <p:sp>
        <p:nvSpPr>
          <p:cNvPr id="55" name="Google Shape;55;p1"/>
          <p:cNvSpPr txBox="1"/>
          <p:nvPr/>
        </p:nvSpPr>
        <p:spPr>
          <a:xfrm>
            <a:off x="311700" y="3560975"/>
            <a:ext cx="8520600" cy="34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PT" sz="1400" u="none" cap="none" strike="noStrike">
                <a:solidFill>
                  <a:srgbClr val="595959"/>
                </a:solidFill>
                <a:latin typeface="Roboto Light"/>
                <a:ea typeface="Roboto Light"/>
                <a:cs typeface="Roboto Light"/>
                <a:sym typeface="Roboto Light"/>
              </a:rPr>
              <a:t>Cloud Computing</a:t>
            </a:r>
            <a:endParaRPr b="0" i="0" sz="1400" u="none" cap="none" strike="noStrike">
              <a:solidFill>
                <a:srgbClr val="595959"/>
              </a:solidFill>
              <a:latin typeface="Roboto Light"/>
              <a:ea typeface="Roboto Light"/>
              <a:cs typeface="Roboto Light"/>
              <a:sym typeface="Roboto Light"/>
            </a:endParaRPr>
          </a:p>
        </p:txBody>
      </p:sp>
      <p:pic>
        <p:nvPicPr>
          <p:cNvPr id="56" name="Google Shape;56;p1"/>
          <p:cNvPicPr preferRelativeResize="0"/>
          <p:nvPr/>
        </p:nvPicPr>
        <p:blipFill rotWithShape="1">
          <a:blip r:embed="rId4">
            <a:alphaModFix/>
          </a:blip>
          <a:srcRect b="0" l="0" r="0" t="0"/>
          <a:stretch/>
        </p:blipFill>
        <p:spPr>
          <a:xfrm>
            <a:off x="3786563" y="1393225"/>
            <a:ext cx="1570875" cy="1570875"/>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7298875" y="-1087175"/>
            <a:ext cx="2599849" cy="2803224"/>
          </a:xfrm>
          <a:prstGeom prst="rect">
            <a:avLst/>
          </a:prstGeom>
          <a:noFill/>
          <a:ln>
            <a:noFill/>
          </a:ln>
        </p:spPr>
      </p:pic>
      <p:pic>
        <p:nvPicPr>
          <p:cNvPr id="58" name="Google Shape;58;p1"/>
          <p:cNvPicPr preferRelativeResize="0"/>
          <p:nvPr/>
        </p:nvPicPr>
        <p:blipFill rotWithShape="1">
          <a:blip r:embed="rId5">
            <a:alphaModFix/>
          </a:blip>
          <a:srcRect b="0" l="0" r="0" t="0"/>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7"/>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28" name="Google Shape;128;p7"/>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29" name="Google Shape;129;p7"/>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30" name="Google Shape;130;p7"/>
          <p:cNvPicPr preferRelativeResize="0"/>
          <p:nvPr/>
        </p:nvPicPr>
        <p:blipFill rotWithShape="1">
          <a:blip r:embed="rId5">
            <a:alphaModFix/>
          </a:blip>
          <a:srcRect b="0" l="0" r="0" t="0"/>
          <a:stretch/>
        </p:blipFill>
        <p:spPr>
          <a:xfrm>
            <a:off x="3174943" y="1398805"/>
            <a:ext cx="5633357" cy="2859356"/>
          </a:xfrm>
          <a:prstGeom prst="rect">
            <a:avLst/>
          </a:prstGeom>
          <a:noFill/>
          <a:ln>
            <a:noFill/>
          </a:ln>
        </p:spPr>
      </p:pic>
      <p:sp>
        <p:nvSpPr>
          <p:cNvPr id="131" name="Google Shape;131;p7"/>
          <p:cNvSpPr/>
          <p:nvPr/>
        </p:nvSpPr>
        <p:spPr>
          <a:xfrm>
            <a:off x="3110593" y="3837214"/>
            <a:ext cx="775607" cy="2857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notebook instance</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37" name="Google Shape;137;p8"/>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38" name="Google Shape;138;p8"/>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39" name="Google Shape;139;p8"/>
          <p:cNvPicPr preferRelativeResize="0"/>
          <p:nvPr/>
        </p:nvPicPr>
        <p:blipFill rotWithShape="1">
          <a:blip r:embed="rId5">
            <a:alphaModFix/>
          </a:blip>
          <a:srcRect b="0" l="0" r="0" t="0"/>
          <a:stretch/>
        </p:blipFill>
        <p:spPr>
          <a:xfrm>
            <a:off x="3429000" y="1167204"/>
            <a:ext cx="5029200" cy="1817648"/>
          </a:xfrm>
          <a:prstGeom prst="rect">
            <a:avLst/>
          </a:prstGeom>
          <a:noFill/>
          <a:ln>
            <a:noFill/>
          </a:ln>
        </p:spPr>
      </p:pic>
      <p:sp>
        <p:nvSpPr>
          <p:cNvPr id="140" name="Google Shape;140;p8"/>
          <p:cNvSpPr/>
          <p:nvPr/>
        </p:nvSpPr>
        <p:spPr>
          <a:xfrm>
            <a:off x="7649018" y="1471627"/>
            <a:ext cx="775607" cy="13908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8"/>
          <p:cNvSpPr/>
          <p:nvPr/>
        </p:nvSpPr>
        <p:spPr>
          <a:xfrm>
            <a:off x="1379764" y="3363686"/>
            <a:ext cx="6498772" cy="1298121"/>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PT" sz="1400" u="none" cap="none" strike="noStrike">
                <a:solidFill>
                  <a:schemeClr val="lt1"/>
                </a:solidFill>
                <a:latin typeface="Arial"/>
                <a:ea typeface="Arial"/>
                <a:cs typeface="Arial"/>
                <a:sym typeface="Arial"/>
              </a:rPr>
              <a:t>IMPORTANT – THIS COSTS MONEY (5cents/h, when the instance is 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pt-PT" sz="1400" u="none" cap="none" strike="noStrike">
                <a:solidFill>
                  <a:schemeClr val="lt1"/>
                </a:solidFill>
                <a:latin typeface="Arial"/>
                <a:ea typeface="Arial"/>
                <a:cs typeface="Arial"/>
                <a:sym typeface="Arial"/>
              </a:rPr>
              <a:t>IronHack cannot be responsible for what students do in their AWS accounts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9"/>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notebook instance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Give it a name;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47" name="Google Shape;147;p9"/>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48" name="Google Shape;148;p9"/>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49" name="Google Shape;149;p9"/>
          <p:cNvPicPr preferRelativeResize="0"/>
          <p:nvPr/>
        </p:nvPicPr>
        <p:blipFill rotWithShape="1">
          <a:blip r:embed="rId5">
            <a:alphaModFix/>
          </a:blip>
          <a:srcRect b="42364" l="0" r="0" t="0"/>
          <a:stretch/>
        </p:blipFill>
        <p:spPr>
          <a:xfrm>
            <a:off x="4456782" y="1273277"/>
            <a:ext cx="3967843" cy="23924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10"/>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notebook instance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Give it a name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(First time) create na IAM role</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All other defaults are ok</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55" name="Google Shape;155;p10"/>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56" name="Google Shape;156;p10"/>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57" name="Google Shape;157;p10"/>
          <p:cNvPicPr preferRelativeResize="0"/>
          <p:nvPr/>
        </p:nvPicPr>
        <p:blipFill rotWithShape="1">
          <a:blip r:embed="rId5">
            <a:alphaModFix/>
          </a:blip>
          <a:srcRect b="0" l="0" r="0" t="0"/>
          <a:stretch/>
        </p:blipFill>
        <p:spPr>
          <a:xfrm>
            <a:off x="4114915" y="947057"/>
            <a:ext cx="4619056" cy="32493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1"/>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notebook instance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Give it a name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(First time) create na IAM role</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All other defaults are ok</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SageMaker created!</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63" name="Google Shape;163;p11"/>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64" name="Google Shape;164;p11"/>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65" name="Google Shape;165;p11"/>
          <p:cNvPicPr preferRelativeResize="0"/>
          <p:nvPr/>
        </p:nvPicPr>
        <p:blipFill rotWithShape="1">
          <a:blip r:embed="rId5">
            <a:alphaModFix/>
          </a:blip>
          <a:srcRect b="0" l="0" r="0" t="0"/>
          <a:stretch/>
        </p:blipFill>
        <p:spPr>
          <a:xfrm>
            <a:off x="3442195" y="1413007"/>
            <a:ext cx="4982430" cy="19891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12"/>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Go to Notebook instances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notebook instance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Give it a name</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(First time) create na IAM role</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All other defaults are ok</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SageMaker created!</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the name to go in (it will take a few minutes)</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71" name="Google Shape;171;p12"/>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72" name="Google Shape;172;p12"/>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73" name="Google Shape;173;p12"/>
          <p:cNvPicPr preferRelativeResize="0"/>
          <p:nvPr/>
        </p:nvPicPr>
        <p:blipFill rotWithShape="1">
          <a:blip r:embed="rId5">
            <a:alphaModFix/>
          </a:blip>
          <a:srcRect b="0" l="0" r="0" t="0"/>
          <a:stretch/>
        </p:blipFill>
        <p:spPr>
          <a:xfrm>
            <a:off x="3723410" y="842675"/>
            <a:ext cx="4701215" cy="3047180"/>
          </a:xfrm>
          <a:prstGeom prst="rect">
            <a:avLst/>
          </a:prstGeom>
          <a:noFill/>
          <a:ln>
            <a:noFill/>
          </a:ln>
        </p:spPr>
      </p:pic>
      <p:sp>
        <p:nvSpPr>
          <p:cNvPr id="174" name="Google Shape;174;p12"/>
          <p:cNvSpPr/>
          <p:nvPr/>
        </p:nvSpPr>
        <p:spPr>
          <a:xfrm>
            <a:off x="5567125" y="2296724"/>
            <a:ext cx="825511" cy="2097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13"/>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Search “SageMaker</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Go to Notebook instances</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Create notebook instance</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Give it a name</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(First time) create na IAM role</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All other defaults are ok</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SageMaker created!</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the name to go in </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Open Jupyter Lab </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80" name="Google Shape;180;p13"/>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81" name="Google Shape;181;p13"/>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3696996" y="1000611"/>
            <a:ext cx="4809229" cy="3265714"/>
          </a:xfrm>
          <a:prstGeom prst="rect">
            <a:avLst/>
          </a:prstGeom>
          <a:noFill/>
          <a:ln>
            <a:noFill/>
          </a:ln>
        </p:spPr>
      </p:pic>
      <p:sp>
        <p:nvSpPr>
          <p:cNvPr id="183" name="Google Shape;183;p13"/>
          <p:cNvSpPr/>
          <p:nvPr/>
        </p:nvSpPr>
        <p:spPr>
          <a:xfrm>
            <a:off x="7680714" y="1308846"/>
            <a:ext cx="825511" cy="2097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4"/>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Search “SageMaker</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Go to Notebook instances</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Create notebook instance</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Give it a name</a:t>
            </a:r>
            <a:endParaRPr b="0" i="0" sz="5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(First time) create na IAM role</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500" u="none" cap="none" strike="noStrike">
                <a:solidFill>
                  <a:srgbClr val="24292E"/>
                </a:solidFill>
                <a:highlight>
                  <a:srgbClr val="FFFFFF"/>
                </a:highlight>
                <a:latin typeface="Arial"/>
                <a:ea typeface="Arial"/>
                <a:cs typeface="Arial"/>
                <a:sym typeface="Arial"/>
              </a:rPr>
              <a:t>All other defaults are ok</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SageMaker created!</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the name to go in </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Open Jupyter Lab </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Click Conda Python3</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89" name="Google Shape;189;p14"/>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90" name="Google Shape;190;p14"/>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91" name="Google Shape;191;p14"/>
          <p:cNvPicPr preferRelativeResize="0"/>
          <p:nvPr/>
        </p:nvPicPr>
        <p:blipFill rotWithShape="1">
          <a:blip r:embed="rId5">
            <a:alphaModFix/>
          </a:blip>
          <a:srcRect b="0" l="0" r="0" t="0"/>
          <a:stretch/>
        </p:blipFill>
        <p:spPr>
          <a:xfrm>
            <a:off x="3728272" y="991961"/>
            <a:ext cx="4729907" cy="3159578"/>
          </a:xfrm>
          <a:prstGeom prst="rect">
            <a:avLst/>
          </a:prstGeom>
          <a:noFill/>
          <a:ln>
            <a:noFill/>
          </a:ln>
        </p:spPr>
      </p:pic>
      <p:sp>
        <p:nvSpPr>
          <p:cNvPr id="192" name="Google Shape;192;p14"/>
          <p:cNvSpPr/>
          <p:nvPr/>
        </p:nvSpPr>
        <p:spPr>
          <a:xfrm>
            <a:off x="5680469" y="1755160"/>
            <a:ext cx="728495" cy="5798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15"/>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And you are in a jupyter notebook </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as you know it. You can run terminal</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commands by running !pip install as </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well as upload documents and data to your</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Notebook (via the upload button)</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Be carefull with package instalation envs </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and directories in general</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98" name="Google Shape;198;p15"/>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99" name="Google Shape;199;p15"/>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200" name="Google Shape;200;p15"/>
          <p:cNvPicPr preferRelativeResize="0"/>
          <p:nvPr/>
        </p:nvPicPr>
        <p:blipFill rotWithShape="1">
          <a:blip r:embed="rId5">
            <a:alphaModFix/>
          </a:blip>
          <a:srcRect b="0" l="0" r="0" t="0"/>
          <a:stretch/>
        </p:blipFill>
        <p:spPr>
          <a:xfrm>
            <a:off x="4053361" y="772050"/>
            <a:ext cx="4218609" cy="359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FF0000"/>
                </a:solidFill>
                <a:latin typeface="Roboto"/>
                <a:ea typeface="Roboto"/>
                <a:cs typeface="Roboto"/>
                <a:sym typeface="Roboto"/>
              </a:rPr>
              <a:t>IMPORTANT</a:t>
            </a:r>
            <a:endParaRPr b="1" i="0" sz="1400" u="none" cap="none" strike="noStrike">
              <a:solidFill>
                <a:srgbClr val="FF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YOU HAVE TO STOP YOUR SAGEMAKER!!!!</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IT costs 5cents/h which is nothing to run code,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but does pile up if you leave it active for 3 months!!!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06" name="Google Shape;206;p16"/>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207" name="Google Shape;207;p16"/>
          <p:cNvPicPr preferRelativeResize="0"/>
          <p:nvPr/>
        </p:nvPicPr>
        <p:blipFill rotWithShape="1">
          <a:blip r:embed="rId3">
            <a:alphaModFix/>
          </a:blip>
          <a:srcRect b="0" l="0" r="0" t="0"/>
          <a:stretch/>
        </p:blipFill>
        <p:spPr>
          <a:xfrm>
            <a:off x="-809150" y="3742975"/>
            <a:ext cx="2599849" cy="2803224"/>
          </a:xfrm>
          <a:prstGeom prst="rect">
            <a:avLst/>
          </a:prstGeom>
          <a:noFill/>
          <a:ln>
            <a:noFill/>
          </a:ln>
        </p:spPr>
      </p:pic>
      <p:pic>
        <p:nvPicPr>
          <p:cNvPr id="208" name="Google Shape;208;p16"/>
          <p:cNvPicPr preferRelativeResize="0"/>
          <p:nvPr/>
        </p:nvPicPr>
        <p:blipFill rotWithShape="1">
          <a:blip r:embed="rId4">
            <a:alphaModFix/>
          </a:blip>
          <a:srcRect b="0" l="0" r="0" t="0"/>
          <a:stretch/>
        </p:blipFill>
        <p:spPr>
          <a:xfrm>
            <a:off x="4324039" y="929668"/>
            <a:ext cx="4641461" cy="24585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g322d277abef_0_0"/>
          <p:cNvPicPr preferRelativeResize="0"/>
          <p:nvPr/>
        </p:nvPicPr>
        <p:blipFill rotWithShape="1">
          <a:blip r:embed="rId3">
            <a:alphaModFix/>
          </a:blip>
          <a:srcRect b="0" l="0" r="0" t="0"/>
          <a:stretch/>
        </p:blipFill>
        <p:spPr>
          <a:xfrm>
            <a:off x="0" y="0"/>
            <a:ext cx="9143998" cy="5143509"/>
          </a:xfrm>
          <a:prstGeom prst="rect">
            <a:avLst/>
          </a:prstGeom>
          <a:noFill/>
          <a:ln>
            <a:noFill/>
          </a:ln>
        </p:spPr>
      </p:pic>
      <p:grpSp>
        <p:nvGrpSpPr>
          <p:cNvPr id="64" name="Google Shape;64;g322d277abef_0_0"/>
          <p:cNvGrpSpPr/>
          <p:nvPr/>
        </p:nvGrpSpPr>
        <p:grpSpPr>
          <a:xfrm>
            <a:off x="5147300" y="1760323"/>
            <a:ext cx="3876567" cy="452904"/>
            <a:chOff x="0" y="-9525"/>
            <a:chExt cx="10337512" cy="2163900"/>
          </a:xfrm>
        </p:grpSpPr>
        <p:sp>
          <p:nvSpPr>
            <p:cNvPr id="65" name="Google Shape;65;g322d277abef_0_0"/>
            <p:cNvSpPr/>
            <p:nvPr/>
          </p:nvSpPr>
          <p:spPr>
            <a:xfrm>
              <a:off x="0" y="0"/>
              <a:ext cx="10337512" cy="2154184"/>
            </a:xfrm>
            <a:custGeom>
              <a:rect b="b" l="l" r="r" t="t"/>
              <a:pathLst>
                <a:path extrusionOk="0" h="2154184" w="10337512">
                  <a:moveTo>
                    <a:pt x="0" y="0"/>
                  </a:moveTo>
                  <a:lnTo>
                    <a:pt x="10337512" y="0"/>
                  </a:lnTo>
                  <a:lnTo>
                    <a:pt x="10337512" y="2154184"/>
                  </a:lnTo>
                  <a:lnTo>
                    <a:pt x="0" y="2154184"/>
                  </a:lnTo>
                  <a:close/>
                </a:path>
              </a:pathLst>
            </a:custGeom>
            <a:solidFill>
              <a:schemeClr val="accent1"/>
            </a:solidFill>
            <a:ln>
              <a:noFill/>
            </a:ln>
          </p:spPr>
        </p:sp>
        <p:sp>
          <p:nvSpPr>
            <p:cNvPr id="66" name="Google Shape;66;g322d277abef_0_0"/>
            <p:cNvSpPr txBox="1"/>
            <p:nvPr/>
          </p:nvSpPr>
          <p:spPr>
            <a:xfrm>
              <a:off x="0" y="-9525"/>
              <a:ext cx="10337400" cy="2163900"/>
            </a:xfrm>
            <a:prstGeom prst="rect">
              <a:avLst/>
            </a:prstGeom>
            <a:solidFill>
              <a:schemeClr val="accent1"/>
            </a:solidFill>
            <a:ln>
              <a:noFill/>
            </a:ln>
          </p:spPr>
          <p:txBody>
            <a:bodyPr anchorCtr="0" anchor="t" bIns="25400" lIns="25400" spcFirstLastPara="1" rIns="25400" wrap="square" tIns="25400">
              <a:noAutofit/>
            </a:bodyPr>
            <a:lstStyle/>
            <a:p>
              <a:pPr indent="0" lvl="0" marL="0" marR="0" rtl="0" algn="l">
                <a:lnSpc>
                  <a:spcPct val="120004"/>
                </a:lnSpc>
                <a:spcBef>
                  <a:spcPts val="0"/>
                </a:spcBef>
                <a:spcAft>
                  <a:spcPts val="0"/>
                </a:spcAft>
                <a:buClr>
                  <a:srgbClr val="000000"/>
                </a:buClr>
                <a:buSzPts val="2200"/>
                <a:buFont typeface="Arial"/>
                <a:buNone/>
              </a:pPr>
              <a:r>
                <a:rPr lang="pt-PT" sz="2200">
                  <a:solidFill>
                    <a:srgbClr val="FFFFFF"/>
                  </a:solidFill>
                  <a:latin typeface="Roboto"/>
                  <a:ea typeface="Roboto"/>
                  <a:cs typeface="Roboto"/>
                  <a:sym typeface="Roboto"/>
                </a:rPr>
                <a:t>Bootcamp resolution?</a:t>
              </a:r>
              <a:endParaRPr b="0" i="0" sz="7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7"/>
          <p:cNvSpPr txBox="1"/>
          <p:nvPr/>
        </p:nvSpPr>
        <p:spPr>
          <a:xfrm>
            <a:off x="490774" y="772050"/>
            <a:ext cx="2170782"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FF0000"/>
                </a:solidFill>
                <a:latin typeface="Roboto"/>
                <a:ea typeface="Roboto"/>
                <a:cs typeface="Roboto"/>
                <a:sym typeface="Roboto"/>
              </a:rPr>
              <a:t>IMPORTANT</a:t>
            </a:r>
            <a:endParaRPr b="1" i="0" sz="1400" u="none" cap="none" strike="noStrike">
              <a:solidFill>
                <a:srgbClr val="FF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Stopped it looks like this</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If you prefer, delete the instance</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14" name="Google Shape;214;p17"/>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215" name="Google Shape;215;p17"/>
          <p:cNvPicPr preferRelativeResize="0"/>
          <p:nvPr/>
        </p:nvPicPr>
        <p:blipFill rotWithShape="1">
          <a:blip r:embed="rId3">
            <a:alphaModFix/>
          </a:blip>
          <a:srcRect b="0" l="0" r="0" t="0"/>
          <a:stretch/>
        </p:blipFill>
        <p:spPr>
          <a:xfrm>
            <a:off x="-809150" y="3742975"/>
            <a:ext cx="2599849" cy="2803224"/>
          </a:xfrm>
          <a:prstGeom prst="rect">
            <a:avLst/>
          </a:prstGeom>
          <a:noFill/>
          <a:ln>
            <a:noFill/>
          </a:ln>
        </p:spPr>
      </p:pic>
      <p:pic>
        <p:nvPicPr>
          <p:cNvPr id="216" name="Google Shape;216;p17"/>
          <p:cNvPicPr preferRelativeResize="0"/>
          <p:nvPr/>
        </p:nvPicPr>
        <p:blipFill rotWithShape="1">
          <a:blip r:embed="rId4">
            <a:alphaModFix/>
          </a:blip>
          <a:srcRect b="0" l="0" r="0" t="0"/>
          <a:stretch/>
        </p:blipFill>
        <p:spPr>
          <a:xfrm>
            <a:off x="2890157" y="627288"/>
            <a:ext cx="6036128" cy="19444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nvSpPr>
        <p:spPr>
          <a:xfrm>
            <a:off x="719375" y="842675"/>
            <a:ext cx="4211854" cy="3631354"/>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FF0000"/>
                </a:solidFill>
                <a:latin typeface="Roboto"/>
                <a:ea typeface="Roboto"/>
                <a:cs typeface="Roboto"/>
                <a:sym typeface="Roboto"/>
              </a:rPr>
              <a:t>IMPORTANT</a:t>
            </a:r>
            <a:endParaRPr b="1" i="0" sz="1400" u="none" cap="none" strike="noStrike">
              <a:solidFill>
                <a:srgbClr val="FF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Amazon FreeTier:</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 For 2 months (more than enough to finish the course)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You will have available some hours per month as well as you can apply to 300$ of AWS credits here: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sng" cap="none" strike="noStrike">
                <a:solidFill>
                  <a:srgbClr val="24292E"/>
                </a:solidFill>
                <a:highlight>
                  <a:srgbClr val="FFFFFF"/>
                </a:highlight>
                <a:latin typeface="Arial"/>
                <a:ea typeface="Arial"/>
                <a:cs typeface="Arial"/>
                <a:sym typeface="Arial"/>
                <a:hlinkClick r:id="rId3">
                  <a:extLst>
                    <a:ext uri="{A12FA001-AC4F-418D-AE19-62706E023703}">
                      <ahyp:hlinkClr val="tx"/>
                    </a:ext>
                  </a:extLst>
                </a:hlinkClick>
              </a:rPr>
              <a:t>https://aws-experience.com/amer/smb/exclusive-offers/aws-credits</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NOTE: This is always chaning please confirm</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222" name="Google Shape;222;p18"/>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223" name="Google Shape;223;p18"/>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224" name="Google Shape;224;p18"/>
          <p:cNvPicPr preferRelativeResize="0"/>
          <p:nvPr/>
        </p:nvPicPr>
        <p:blipFill rotWithShape="1">
          <a:blip r:embed="rId5">
            <a:alphaModFix/>
          </a:blip>
          <a:srcRect b="0" l="0" r="0" t="0"/>
          <a:stretch/>
        </p:blipFill>
        <p:spPr>
          <a:xfrm>
            <a:off x="5014800" y="212272"/>
            <a:ext cx="2248444" cy="4580164"/>
          </a:xfrm>
          <a:prstGeom prst="rect">
            <a:avLst/>
          </a:prstGeom>
          <a:noFill/>
          <a:ln>
            <a:noFill/>
          </a:ln>
        </p:spPr>
      </p:pic>
      <p:pic>
        <p:nvPicPr>
          <p:cNvPr id="225" name="Google Shape;225;p18"/>
          <p:cNvPicPr preferRelativeResize="0"/>
          <p:nvPr/>
        </p:nvPicPr>
        <p:blipFill rotWithShape="1">
          <a:blip r:embed="rId6">
            <a:alphaModFix/>
          </a:blip>
          <a:srcRect b="0" l="0" r="0" t="0"/>
          <a:stretch/>
        </p:blipFill>
        <p:spPr>
          <a:xfrm>
            <a:off x="6143550" y="3249363"/>
            <a:ext cx="2664750" cy="10514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2197b15442_0_0"/>
          <p:cNvSpPr txBox="1"/>
          <p:nvPr/>
        </p:nvSpPr>
        <p:spPr>
          <a:xfrm>
            <a:off x="345238" y="2869663"/>
            <a:ext cx="70827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4200"/>
              <a:buFont typeface="Arial"/>
              <a:buNone/>
            </a:pPr>
            <a:r>
              <a:rPr b="0" i="0" lang="pt-PT" sz="4200" u="none" cap="none" strike="noStrike">
                <a:solidFill>
                  <a:srgbClr val="FFFFFF"/>
                </a:solidFill>
                <a:latin typeface="Poppins"/>
                <a:ea typeface="Poppins"/>
                <a:cs typeface="Poppins"/>
                <a:sym typeface="Poppins"/>
              </a:rPr>
              <a:t>DEEP LEARNING</a:t>
            </a:r>
            <a:endParaRPr b="0" i="0" sz="700" u="none" cap="none" strike="noStrike">
              <a:solidFill>
                <a:srgbClr val="000000"/>
              </a:solidFill>
              <a:latin typeface="Arial"/>
              <a:ea typeface="Arial"/>
              <a:cs typeface="Arial"/>
              <a:sym typeface="Arial"/>
            </a:endParaRPr>
          </a:p>
        </p:txBody>
      </p:sp>
      <p:pic>
        <p:nvPicPr>
          <p:cNvPr id="235" name="Google Shape;235;g32197b15442_0_0"/>
          <p:cNvPicPr preferRelativeResize="0"/>
          <p:nvPr/>
        </p:nvPicPr>
        <p:blipFill rotWithShape="1">
          <a:blip r:embed="rId3">
            <a:alphaModFix/>
          </a:blip>
          <a:srcRect b="0" l="0" r="0" t="0"/>
          <a:stretch/>
        </p:blipFill>
        <p:spPr>
          <a:xfrm>
            <a:off x="0" y="0"/>
            <a:ext cx="9143999" cy="5167132"/>
          </a:xfrm>
          <a:prstGeom prst="rect">
            <a:avLst/>
          </a:prstGeom>
          <a:noFill/>
          <a:ln>
            <a:noFill/>
          </a:ln>
        </p:spPr>
      </p:pic>
      <p:pic>
        <p:nvPicPr>
          <p:cNvPr id="236" name="Google Shape;236;g32197b15442_0_0"/>
          <p:cNvPicPr preferRelativeResize="0"/>
          <p:nvPr/>
        </p:nvPicPr>
        <p:blipFill rotWithShape="1">
          <a:blip r:embed="rId4">
            <a:alphaModFix/>
          </a:blip>
          <a:srcRect b="0" l="0" r="0" t="0"/>
          <a:stretch/>
        </p:blipFill>
        <p:spPr>
          <a:xfrm>
            <a:off x="1557862" y="1530073"/>
            <a:ext cx="6028276" cy="267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0"/>
          <p:cNvSpPr txBox="1"/>
          <p:nvPr/>
        </p:nvSpPr>
        <p:spPr>
          <a:xfrm>
            <a:off x="311700" y="3076875"/>
            <a:ext cx="8520600" cy="440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PT" sz="1800" u="none" cap="none" strike="noStrike">
                <a:solidFill>
                  <a:srgbClr val="000000"/>
                </a:solidFill>
                <a:latin typeface="Roboto Medium"/>
                <a:ea typeface="Roboto Medium"/>
                <a:cs typeface="Roboto Medium"/>
                <a:sym typeface="Roboto Medium"/>
              </a:rPr>
              <a:t>Good luck</a:t>
            </a:r>
            <a:endParaRPr b="0" i="0" sz="1800" u="none" cap="none" strike="noStrike">
              <a:solidFill>
                <a:srgbClr val="000000"/>
              </a:solidFill>
              <a:latin typeface="Roboto Medium"/>
              <a:ea typeface="Roboto Medium"/>
              <a:cs typeface="Roboto Medium"/>
              <a:sym typeface="Roboto Medium"/>
            </a:endParaRPr>
          </a:p>
        </p:txBody>
      </p:sp>
      <p:sp>
        <p:nvSpPr>
          <p:cNvPr id="242" name="Google Shape;242;p20"/>
          <p:cNvSpPr txBox="1"/>
          <p:nvPr/>
        </p:nvSpPr>
        <p:spPr>
          <a:xfrm>
            <a:off x="311700" y="3408575"/>
            <a:ext cx="8520600" cy="34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PT" sz="1400" u="none" cap="none" strike="noStrike">
                <a:solidFill>
                  <a:srgbClr val="595959"/>
                </a:solidFill>
                <a:latin typeface="Roboto Light"/>
                <a:ea typeface="Roboto Light"/>
                <a:cs typeface="Roboto Light"/>
                <a:sym typeface="Roboto Light"/>
              </a:rPr>
              <a:t>Let’s get started!</a:t>
            </a:r>
            <a:endParaRPr b="0" i="0" sz="1400" u="none" cap="none" strike="noStrike">
              <a:solidFill>
                <a:srgbClr val="595959"/>
              </a:solidFill>
              <a:latin typeface="Roboto Light"/>
              <a:ea typeface="Roboto Light"/>
              <a:cs typeface="Roboto Light"/>
              <a:sym typeface="Roboto Light"/>
            </a:endParaRPr>
          </a:p>
        </p:txBody>
      </p:sp>
      <p:pic>
        <p:nvPicPr>
          <p:cNvPr id="243" name="Google Shape;243;p20"/>
          <p:cNvPicPr preferRelativeResize="0"/>
          <p:nvPr/>
        </p:nvPicPr>
        <p:blipFill rotWithShape="1">
          <a:blip r:embed="rId4">
            <a:alphaModFix/>
          </a:blip>
          <a:srcRect b="0" l="0" r="0" t="0"/>
          <a:stretch/>
        </p:blipFill>
        <p:spPr>
          <a:xfrm>
            <a:off x="3786563" y="1393225"/>
            <a:ext cx="1570875" cy="1570875"/>
          </a:xfrm>
          <a:prstGeom prst="rect">
            <a:avLst/>
          </a:prstGeom>
          <a:noFill/>
          <a:ln>
            <a:noFill/>
          </a:ln>
        </p:spPr>
      </p:pic>
      <p:pic>
        <p:nvPicPr>
          <p:cNvPr id="244" name="Google Shape;244;p20"/>
          <p:cNvPicPr preferRelativeResize="0"/>
          <p:nvPr/>
        </p:nvPicPr>
        <p:blipFill rotWithShape="1">
          <a:blip r:embed="rId5">
            <a:alphaModFix/>
          </a:blip>
          <a:srcRect b="0" l="0" r="0" t="0"/>
          <a:stretch/>
        </p:blipFill>
        <p:spPr>
          <a:xfrm>
            <a:off x="7222675" y="-1087175"/>
            <a:ext cx="2599849" cy="2803224"/>
          </a:xfrm>
          <a:prstGeom prst="rect">
            <a:avLst/>
          </a:prstGeom>
          <a:noFill/>
          <a:ln>
            <a:noFill/>
          </a:ln>
        </p:spPr>
      </p:pic>
      <p:pic>
        <p:nvPicPr>
          <p:cNvPr id="245" name="Google Shape;245;p20"/>
          <p:cNvPicPr preferRelativeResize="0"/>
          <p:nvPr/>
        </p:nvPicPr>
        <p:blipFill rotWithShape="1">
          <a:blip r:embed="rId5">
            <a:alphaModFix/>
          </a:blip>
          <a:srcRect b="0" l="0" r="0" t="0"/>
          <a:stretch/>
        </p:blipFill>
        <p:spPr>
          <a:xfrm>
            <a:off x="-809150" y="3742975"/>
            <a:ext cx="2599849" cy="280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32197b15442_0_54"/>
          <p:cNvSpPr txBox="1"/>
          <p:nvPr/>
        </p:nvSpPr>
        <p:spPr>
          <a:xfrm>
            <a:off x="345238" y="2869663"/>
            <a:ext cx="7082700" cy="6465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4200"/>
              <a:buFont typeface="Arial"/>
              <a:buNone/>
            </a:pPr>
            <a:r>
              <a:rPr b="0" i="0" lang="pt-PT" sz="4200" u="none" cap="none" strike="noStrike">
                <a:solidFill>
                  <a:srgbClr val="FFFFFF"/>
                </a:solidFill>
                <a:latin typeface="Poppins"/>
                <a:ea typeface="Poppins"/>
                <a:cs typeface="Poppins"/>
                <a:sym typeface="Poppins"/>
              </a:rPr>
              <a:t>DEEP LEARNING</a:t>
            </a:r>
            <a:endParaRPr b="0" i="0" sz="700" u="none" cap="none" strike="noStrike">
              <a:solidFill>
                <a:srgbClr val="000000"/>
              </a:solidFill>
              <a:latin typeface="Arial"/>
              <a:ea typeface="Arial"/>
              <a:cs typeface="Arial"/>
              <a:sym typeface="Arial"/>
            </a:endParaRPr>
          </a:p>
        </p:txBody>
      </p:sp>
      <p:pic>
        <p:nvPicPr>
          <p:cNvPr id="76" name="Google Shape;76;g32197b15442_0_54"/>
          <p:cNvPicPr preferRelativeResize="0"/>
          <p:nvPr/>
        </p:nvPicPr>
        <p:blipFill rotWithShape="1">
          <a:blip r:embed="rId3">
            <a:alphaModFix/>
          </a:blip>
          <a:srcRect b="0" l="0" r="0" t="0"/>
          <a:stretch/>
        </p:blipFill>
        <p:spPr>
          <a:xfrm>
            <a:off x="0" y="0"/>
            <a:ext cx="9143999" cy="51671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2"/>
          <p:cNvSpPr txBox="1"/>
          <p:nvPr/>
        </p:nvSpPr>
        <p:spPr>
          <a:xfrm>
            <a:off x="719375" y="842675"/>
            <a:ext cx="69687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Running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Roboto"/>
                <a:ea typeface="Roboto"/>
                <a:cs typeface="Roboto"/>
                <a:sym typeface="Roboto"/>
              </a:rPr>
              <a:t>Running code in our Machine can be quite intensive, especially for Machine Learning.</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Roboto"/>
                <a:ea typeface="Roboto"/>
                <a:cs typeface="Roboto"/>
                <a:sym typeface="Roboto"/>
              </a:rPr>
              <a:t>What if we could get the code to run on ”another machine” so that we could go on with our lives?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Roboto"/>
                <a:ea typeface="Roboto"/>
                <a:cs typeface="Roboto"/>
                <a:sym typeface="Roboto"/>
              </a:rPr>
              <a:t>Running code on the cloud allow us to do that</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Roboto"/>
                <a:ea typeface="Roboto"/>
                <a:cs typeface="Roboto"/>
                <a:sym typeface="Roboto"/>
              </a:rPr>
              <a:t>For that, lets explore AWS SageMaker</a:t>
            </a:r>
            <a:endParaRPr b="0" i="0" sz="1200" u="none" cap="none" strike="noStrike">
              <a:solidFill>
                <a:srgbClr val="24292E"/>
              </a:solidFill>
              <a:highlight>
                <a:srgbClr val="FFFFFF"/>
              </a:highlight>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Roboto"/>
              <a:ea typeface="Roboto"/>
              <a:cs typeface="Roboto"/>
              <a:sym typeface="Roboto"/>
            </a:endParaRPr>
          </a:p>
          <a:p>
            <a:pPr indent="0" lvl="0" marL="0" marR="0" rtl="0" algn="just">
              <a:lnSpc>
                <a:spcPct val="150000"/>
              </a:lnSpc>
              <a:spcBef>
                <a:spcPts val="0"/>
              </a:spcBef>
              <a:spcAft>
                <a:spcPts val="0"/>
              </a:spcAft>
              <a:buClr>
                <a:srgbClr val="000000"/>
              </a:buClr>
              <a:buSzPts val="900"/>
              <a:buFont typeface="Arial"/>
              <a:buNone/>
            </a:pPr>
            <a:r>
              <a:rPr b="0" i="1" lang="pt-PT" sz="900" u="none" cap="none" strike="noStrike">
                <a:solidFill>
                  <a:srgbClr val="24292E"/>
                </a:solidFill>
                <a:highlight>
                  <a:srgbClr val="FFFFFF"/>
                </a:highlight>
                <a:latin typeface="Roboto"/>
                <a:ea typeface="Roboto"/>
                <a:cs typeface="Roboto"/>
                <a:sym typeface="Roboto"/>
              </a:rPr>
              <a:t>*Note: there is much more to the cloud than this that we will learn near the end of the course. We are learning SageMaker because it is good for you to run code during the course</a:t>
            </a:r>
            <a:endParaRPr b="0" i="1" sz="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82" name="Google Shape;82;p2"/>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83" name="Google Shape;83;p2"/>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3"/>
          <p:cNvSpPr txBox="1"/>
          <p:nvPr/>
        </p:nvSpPr>
        <p:spPr>
          <a:xfrm>
            <a:off x="719375" y="854400"/>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SageMaker</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AWS SageMaker is a product created by amazon to run Jupyter Notebooks on “another computer” (owned by Amazon). It is great for data professionals, as the front end is Jupyter, so something you are used to.</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Lets see what we need to do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89" name="Google Shape;89;p3"/>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90" name="Google Shape;90;p3"/>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descr="s9i7q5a6.rocketcdn.me/solutions/wp-content/uploads..." id="91" name="Google Shape;91;p3"/>
          <p:cNvPicPr preferRelativeResize="0"/>
          <p:nvPr/>
        </p:nvPicPr>
        <p:blipFill rotWithShape="1">
          <a:blip r:embed="rId5">
            <a:alphaModFix/>
          </a:blip>
          <a:srcRect b="28466" l="0" r="0" t="29106"/>
          <a:stretch/>
        </p:blipFill>
        <p:spPr>
          <a:xfrm>
            <a:off x="2839684" y="2740064"/>
            <a:ext cx="3650924" cy="15490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g322ebde8d62_0_0"/>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97" name="Google Shape;97;g322ebde8d62_0_0"/>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descr="s9i7q5a6.rocketcdn.me/solutions/wp-content/uploads..." id="98" name="Google Shape;98;g322ebde8d62_0_0"/>
          <p:cNvPicPr preferRelativeResize="0"/>
          <p:nvPr/>
        </p:nvPicPr>
        <p:blipFill rotWithShape="1">
          <a:blip r:embed="rId5">
            <a:alphaModFix/>
          </a:blip>
          <a:srcRect b="28464" l="0" r="0" t="29106"/>
          <a:stretch/>
        </p:blipFill>
        <p:spPr>
          <a:xfrm>
            <a:off x="2839684" y="2740064"/>
            <a:ext cx="3650924" cy="1549036"/>
          </a:xfrm>
          <a:prstGeom prst="rect">
            <a:avLst/>
          </a:prstGeom>
          <a:noFill/>
          <a:ln>
            <a:noFill/>
          </a:ln>
        </p:spPr>
      </p:pic>
      <p:pic>
        <p:nvPicPr>
          <p:cNvPr id="99" name="Google Shape;99;g322ebde8d62_0_0"/>
          <p:cNvPicPr preferRelativeResize="0"/>
          <p:nvPr/>
        </p:nvPicPr>
        <p:blipFill rotWithShape="1">
          <a:blip r:embed="rId6">
            <a:alphaModFix/>
          </a:blip>
          <a:srcRect b="0" l="0" r="0" t="0"/>
          <a:stretch/>
        </p:blipFill>
        <p:spPr>
          <a:xfrm>
            <a:off x="152400" y="409888"/>
            <a:ext cx="8655898" cy="4323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4"/>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Steps the account</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Create an account</a:t>
            </a:r>
            <a:endParaRPr b="0" i="0" sz="1200" u="none" cap="none" strike="noStrike">
              <a:solidFill>
                <a:srgbClr val="24292E"/>
              </a:solidFill>
              <a:highlight>
                <a:srgbClr val="FFFFFF"/>
              </a:highlight>
              <a:latin typeface="Arial"/>
              <a:ea typeface="Arial"/>
              <a:cs typeface="Arial"/>
              <a:sym typeface="Arial"/>
            </a:endParaRPr>
          </a:p>
          <a:p>
            <a:pPr indent="-304800" lvl="2"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You will need to input: Name, (real) Email, Credit Card (Revolut Works), (real)  Phone Number</a:t>
            </a:r>
            <a:endParaRPr b="0" i="0" sz="1200" u="none" cap="none" strike="noStrike">
              <a:solidFill>
                <a:srgbClr val="24292E"/>
              </a:solidFill>
              <a:highlight>
                <a:srgbClr val="FFFFFF"/>
              </a:highlight>
              <a:latin typeface="Arial"/>
              <a:ea typeface="Arial"/>
              <a:cs typeface="Arial"/>
              <a:sym typeface="Arial"/>
            </a:endParaRPr>
          </a:p>
          <a:p>
            <a:pPr indent="-304800" lvl="2"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Select the Basic Support (Free) plan</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05" name="Google Shape;105;p4"/>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06" name="Google Shape;106;p4"/>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5"/>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12" name="Google Shape;112;p5"/>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13" name="Google Shape;113;p5"/>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14" name="Google Shape;114;p5"/>
          <p:cNvPicPr preferRelativeResize="0"/>
          <p:nvPr/>
        </p:nvPicPr>
        <p:blipFill rotWithShape="1">
          <a:blip r:embed="rId5">
            <a:alphaModFix/>
          </a:blip>
          <a:srcRect b="0" l="0" r="0" t="0"/>
          <a:stretch/>
        </p:blipFill>
        <p:spPr>
          <a:xfrm>
            <a:off x="2538175" y="1439488"/>
            <a:ext cx="5886450" cy="30025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6"/>
          <p:cNvSpPr txBox="1"/>
          <p:nvPr/>
        </p:nvSpPr>
        <p:spPr>
          <a:xfrm>
            <a:off x="719375" y="842675"/>
            <a:ext cx="7710900" cy="3599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1" i="0" lang="pt-PT" sz="1800" u="none" cap="none" strike="noStrike">
                <a:solidFill>
                  <a:srgbClr val="2DC5FA"/>
                </a:solidFill>
                <a:latin typeface="Roboto"/>
                <a:ea typeface="Roboto"/>
                <a:cs typeface="Roboto"/>
                <a:sym typeface="Roboto"/>
              </a:rPr>
              <a:t>Login and run the code</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Go to AWS</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Log in</a:t>
            </a:r>
            <a:endParaRPr b="0" i="0" sz="1400" u="none" cap="none" strike="noStrike">
              <a:solidFill>
                <a:srgbClr val="000000"/>
              </a:solidFill>
              <a:latin typeface="Arial"/>
              <a:ea typeface="Arial"/>
              <a:cs typeface="Arial"/>
              <a:sym typeface="Arial"/>
            </a:endParaRPr>
          </a:p>
          <a:p>
            <a:pPr indent="-304800" lvl="0" marL="457200" marR="0" rtl="0" algn="just">
              <a:lnSpc>
                <a:spcPct val="150000"/>
              </a:lnSpc>
              <a:spcBef>
                <a:spcPts val="0"/>
              </a:spcBef>
              <a:spcAft>
                <a:spcPts val="0"/>
              </a:spcAft>
              <a:buClr>
                <a:srgbClr val="24292E"/>
              </a:buClr>
              <a:buSzPts val="1200"/>
              <a:buFont typeface="Arial"/>
              <a:buChar char="●"/>
            </a:pPr>
            <a:r>
              <a:rPr b="0" i="0" lang="pt-PT" sz="1200" u="none" cap="none" strike="noStrike">
                <a:solidFill>
                  <a:srgbClr val="24292E"/>
                </a:solidFill>
                <a:highlight>
                  <a:srgbClr val="FFFFFF"/>
                </a:highlight>
                <a:latin typeface="Arial"/>
                <a:ea typeface="Arial"/>
                <a:cs typeface="Arial"/>
                <a:sym typeface="Arial"/>
              </a:rPr>
              <a:t>Search “SageMaker</a:t>
            </a:r>
            <a:endParaRPr b="0" i="0" sz="1200" u="none" cap="none" strike="noStrike">
              <a:solidFill>
                <a:srgbClr val="24292E"/>
              </a:solidFill>
              <a:highlight>
                <a:srgbClr val="FFFFFF"/>
              </a:highlight>
              <a:latin typeface="Arial"/>
              <a:ea typeface="Arial"/>
              <a:cs typeface="Arial"/>
              <a:sym typeface="Arial"/>
            </a:endParaRPr>
          </a:p>
          <a:p>
            <a:pPr indent="0" lvl="0" marL="1524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2" marL="152400" marR="0" rtl="0" algn="just">
              <a:lnSpc>
                <a:spcPct val="150000"/>
              </a:lnSpc>
              <a:spcBef>
                <a:spcPts val="0"/>
              </a:spcBef>
              <a:spcAft>
                <a:spcPts val="0"/>
              </a:spcAft>
              <a:buClr>
                <a:srgbClr val="000000"/>
              </a:buClr>
              <a:buSzPts val="1200"/>
              <a:buFont typeface="Arial"/>
              <a:buNone/>
            </a:pPr>
            <a:r>
              <a:rPr b="0" i="0" lang="pt-PT" sz="1200" u="none" cap="none" strike="noStrike">
                <a:solidFill>
                  <a:srgbClr val="24292E"/>
                </a:solidFill>
                <a:highlight>
                  <a:srgbClr val="FFFFFF"/>
                </a:highlight>
                <a:latin typeface="Arial"/>
                <a:ea typeface="Arial"/>
                <a:cs typeface="Arial"/>
                <a:sym typeface="Arial"/>
              </a:rPr>
              <a:t> </a:t>
            </a:r>
            <a:endParaRPr b="0" i="0" sz="1200" u="none" cap="none" strike="noStrike">
              <a:solidFill>
                <a:srgbClr val="24292E"/>
              </a:solidFill>
              <a:highlight>
                <a:srgbClr val="FFFFFF"/>
              </a:highlight>
              <a:latin typeface="Arial"/>
              <a:ea typeface="Arial"/>
              <a:cs typeface="Arial"/>
              <a:sym typeface="Arial"/>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Roboto"/>
              <a:ea typeface="Roboto"/>
              <a:cs typeface="Roboto"/>
              <a:sym typeface="Roboto"/>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Roboto"/>
              <a:ea typeface="Roboto"/>
              <a:cs typeface="Roboto"/>
              <a:sym typeface="Roboto"/>
            </a:endParaRPr>
          </a:p>
        </p:txBody>
      </p:sp>
      <p:sp>
        <p:nvSpPr>
          <p:cNvPr id="120" name="Google Shape;120;p6"/>
          <p:cNvSpPr txBox="1"/>
          <p:nvPr/>
        </p:nvSpPr>
        <p:spPr>
          <a:xfrm rot="-5400000">
            <a:off x="8235150" y="4109125"/>
            <a:ext cx="1460700" cy="314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2000"/>
              <a:buFont typeface="Arial"/>
              <a:buNone/>
            </a:pPr>
            <a:r>
              <a:rPr b="1" i="0" lang="pt-PT" sz="1000" u="none" cap="none" strike="noStrike">
                <a:solidFill>
                  <a:srgbClr val="64C3F5"/>
                </a:solidFill>
                <a:latin typeface="Roboto"/>
                <a:ea typeface="Roboto"/>
                <a:cs typeface="Roboto"/>
                <a:sym typeface="Roboto"/>
              </a:rPr>
              <a:t>Welcome</a:t>
            </a:r>
            <a:endParaRPr b="1" i="0" sz="1000" u="none" cap="none" strike="noStrike">
              <a:solidFill>
                <a:srgbClr val="64C3F5"/>
              </a:solidFill>
              <a:latin typeface="Roboto"/>
              <a:ea typeface="Roboto"/>
              <a:cs typeface="Roboto"/>
              <a:sym typeface="Roboto"/>
            </a:endParaRPr>
          </a:p>
        </p:txBody>
      </p:sp>
      <p:pic>
        <p:nvPicPr>
          <p:cNvPr id="121" name="Google Shape;121;p6"/>
          <p:cNvPicPr preferRelativeResize="0"/>
          <p:nvPr/>
        </p:nvPicPr>
        <p:blipFill rotWithShape="1">
          <a:blip r:embed="rId4">
            <a:alphaModFix/>
          </a:blip>
          <a:srcRect b="0" l="0" r="0" t="0"/>
          <a:stretch/>
        </p:blipFill>
        <p:spPr>
          <a:xfrm>
            <a:off x="-809150" y="3742975"/>
            <a:ext cx="2599849" cy="2803224"/>
          </a:xfrm>
          <a:prstGeom prst="rect">
            <a:avLst/>
          </a:prstGeom>
          <a:noFill/>
          <a:ln>
            <a:noFill/>
          </a:ln>
        </p:spPr>
      </p:pic>
      <p:pic>
        <p:nvPicPr>
          <p:cNvPr id="122" name="Google Shape;122;p6"/>
          <p:cNvPicPr preferRelativeResize="0"/>
          <p:nvPr/>
        </p:nvPicPr>
        <p:blipFill rotWithShape="1">
          <a:blip r:embed="rId5">
            <a:alphaModFix/>
          </a:blip>
          <a:srcRect b="0" l="0" r="0" t="0"/>
          <a:stretch/>
        </p:blipFill>
        <p:spPr>
          <a:xfrm>
            <a:off x="3288088" y="1519670"/>
            <a:ext cx="5136537" cy="26496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